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63" r:id="rId2"/>
    <p:sldId id="264" r:id="rId3"/>
    <p:sldId id="265" r:id="rId4"/>
    <p:sldId id="266" r:id="rId5"/>
    <p:sldId id="267" r:id="rId6"/>
  </p:sldIdLst>
  <p:sldSz cx="13439775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5619A-B627-4C9D-82D2-DF97ED12099F}" v="6" dt="2024-02-23T14:36:56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fo" userId="f4c20e9e-9f86-4d38-9378-ccba55dad302" providerId="ADAL" clId="{1EC5619A-B627-4C9D-82D2-DF97ED12099F}"/>
    <pc:docChg chg="undo custSel addSld delSld modSld sldOrd">
      <pc:chgData name="Info" userId="f4c20e9e-9f86-4d38-9378-ccba55dad302" providerId="ADAL" clId="{1EC5619A-B627-4C9D-82D2-DF97ED12099F}" dt="2024-02-23T14:44:01.363" v="1074" actId="2696"/>
      <pc:docMkLst>
        <pc:docMk/>
      </pc:docMkLst>
      <pc:sldChg chg="setBg">
        <pc:chgData name="Info" userId="f4c20e9e-9f86-4d38-9378-ccba55dad302" providerId="ADAL" clId="{1EC5619A-B627-4C9D-82D2-DF97ED12099F}" dt="2024-02-23T14:41:58.755" v="1068"/>
        <pc:sldMkLst>
          <pc:docMk/>
          <pc:sldMk cId="3289557745" sldId="263"/>
        </pc:sldMkLst>
      </pc:sldChg>
      <pc:sldChg chg="addSp modSp mod">
        <pc:chgData name="Info" userId="f4c20e9e-9f86-4d38-9378-ccba55dad302" providerId="ADAL" clId="{1EC5619A-B627-4C9D-82D2-DF97ED12099F}" dt="2024-02-23T14:28:49.725" v="574" actId="6549"/>
        <pc:sldMkLst>
          <pc:docMk/>
          <pc:sldMk cId="841757945" sldId="264"/>
        </pc:sldMkLst>
        <pc:spChg chg="mod">
          <ac:chgData name="Info" userId="f4c20e9e-9f86-4d38-9378-ccba55dad302" providerId="ADAL" clId="{1EC5619A-B627-4C9D-82D2-DF97ED12099F}" dt="2024-02-23T14:28:49.725" v="574" actId="6549"/>
          <ac:spMkLst>
            <pc:docMk/>
            <pc:sldMk cId="841757945" sldId="264"/>
            <ac:spMk id="3" creationId="{CB749701-55A4-EF24-DF57-076C2F9CD42D}"/>
          </ac:spMkLst>
        </pc:spChg>
        <pc:cxnChg chg="add mod">
          <ac:chgData name="Info" userId="f4c20e9e-9f86-4d38-9378-ccba55dad302" providerId="ADAL" clId="{1EC5619A-B627-4C9D-82D2-DF97ED12099F}" dt="2024-02-23T14:12:41.487" v="36" actId="1036"/>
          <ac:cxnSpMkLst>
            <pc:docMk/>
            <pc:sldMk cId="841757945" sldId="264"/>
            <ac:cxnSpMk id="4" creationId="{B945C6D8-C69D-A3A3-9573-C3FC9F03C949}"/>
          </ac:cxnSpMkLst>
        </pc:cxnChg>
      </pc:sldChg>
      <pc:sldChg chg="modSp mod">
        <pc:chgData name="Info" userId="f4c20e9e-9f86-4d38-9378-ccba55dad302" providerId="ADAL" clId="{1EC5619A-B627-4C9D-82D2-DF97ED12099F}" dt="2024-02-23T14:13:53.116" v="48" actId="207"/>
        <pc:sldMkLst>
          <pc:docMk/>
          <pc:sldMk cId="453716293" sldId="265"/>
        </pc:sldMkLst>
        <pc:spChg chg="mod">
          <ac:chgData name="Info" userId="f4c20e9e-9f86-4d38-9378-ccba55dad302" providerId="ADAL" clId="{1EC5619A-B627-4C9D-82D2-DF97ED12099F}" dt="2024-02-23T14:13:53.116" v="48" actId="207"/>
          <ac:spMkLst>
            <pc:docMk/>
            <pc:sldMk cId="453716293" sldId="265"/>
            <ac:spMk id="3" creationId="{A72E4C5A-196F-6C9C-3CC9-0C33D34C16E9}"/>
          </ac:spMkLst>
        </pc:spChg>
      </pc:sldChg>
      <pc:sldChg chg="addSp modSp add mod ord">
        <pc:chgData name="Info" userId="f4c20e9e-9f86-4d38-9378-ccba55dad302" providerId="ADAL" clId="{1EC5619A-B627-4C9D-82D2-DF97ED12099F}" dt="2024-02-23T14:27:22.673" v="490" actId="14100"/>
        <pc:sldMkLst>
          <pc:docMk/>
          <pc:sldMk cId="994139053" sldId="266"/>
        </pc:sldMkLst>
        <pc:spChg chg="mod">
          <ac:chgData name="Info" userId="f4c20e9e-9f86-4d38-9378-ccba55dad302" providerId="ADAL" clId="{1EC5619A-B627-4C9D-82D2-DF97ED12099F}" dt="2024-02-23T14:16:31.070" v="409" actId="14100"/>
          <ac:spMkLst>
            <pc:docMk/>
            <pc:sldMk cId="994139053" sldId="266"/>
            <ac:spMk id="3" creationId="{59C55D40-DFCE-14A3-2E6A-CBA58ACFCEC1}"/>
          </ac:spMkLst>
        </pc:spChg>
        <pc:picChg chg="add mod">
          <ac:chgData name="Info" userId="f4c20e9e-9f86-4d38-9378-ccba55dad302" providerId="ADAL" clId="{1EC5619A-B627-4C9D-82D2-DF97ED12099F}" dt="2024-02-23T14:23:42.362" v="443" actId="1035"/>
          <ac:picMkLst>
            <pc:docMk/>
            <pc:sldMk cId="994139053" sldId="266"/>
            <ac:picMk id="5" creationId="{DB8589A3-379D-6173-D043-09CA2A679F08}"/>
          </ac:picMkLst>
        </pc:picChg>
        <pc:picChg chg="add mod">
          <ac:chgData name="Info" userId="f4c20e9e-9f86-4d38-9378-ccba55dad302" providerId="ADAL" clId="{1EC5619A-B627-4C9D-82D2-DF97ED12099F}" dt="2024-02-23T14:27:22.673" v="490" actId="14100"/>
          <ac:picMkLst>
            <pc:docMk/>
            <pc:sldMk cId="994139053" sldId="266"/>
            <ac:picMk id="6" creationId="{A37AFED1-F8BE-1417-554D-BF742D6D5E4A}"/>
          </ac:picMkLst>
        </pc:picChg>
      </pc:sldChg>
      <pc:sldChg chg="modSp add mod ord">
        <pc:chgData name="Info" userId="f4c20e9e-9f86-4d38-9378-ccba55dad302" providerId="ADAL" clId="{1EC5619A-B627-4C9D-82D2-DF97ED12099F}" dt="2024-02-23T14:38:44.825" v="1064" actId="1036"/>
        <pc:sldMkLst>
          <pc:docMk/>
          <pc:sldMk cId="593757352" sldId="267"/>
        </pc:sldMkLst>
        <pc:spChg chg="mod">
          <ac:chgData name="Info" userId="f4c20e9e-9f86-4d38-9378-ccba55dad302" providerId="ADAL" clId="{1EC5619A-B627-4C9D-82D2-DF97ED12099F}" dt="2024-02-23T14:38:40.228" v="1061" actId="1036"/>
          <ac:spMkLst>
            <pc:docMk/>
            <pc:sldMk cId="593757352" sldId="267"/>
            <ac:spMk id="3" creationId="{A59DFBAD-23A6-252E-6954-0D787B0D7365}"/>
          </ac:spMkLst>
        </pc:spChg>
        <pc:cxnChg chg="mod">
          <ac:chgData name="Info" userId="f4c20e9e-9f86-4d38-9378-ccba55dad302" providerId="ADAL" clId="{1EC5619A-B627-4C9D-82D2-DF97ED12099F}" dt="2024-02-23T14:38:44.825" v="1064" actId="1036"/>
          <ac:cxnSpMkLst>
            <pc:docMk/>
            <pc:sldMk cId="593757352" sldId="267"/>
            <ac:cxnSpMk id="4" creationId="{83124DDC-72EE-08C0-3570-C5E838FF1152}"/>
          </ac:cxnSpMkLst>
        </pc:cxnChg>
      </pc:sldChg>
      <pc:sldChg chg="add del ord setBg">
        <pc:chgData name="Info" userId="f4c20e9e-9f86-4d38-9378-ccba55dad302" providerId="ADAL" clId="{1EC5619A-B627-4C9D-82D2-DF97ED12099F}" dt="2024-02-23T14:44:01.363" v="1074" actId="2696"/>
        <pc:sldMkLst>
          <pc:docMk/>
          <pc:sldMk cId="4165133032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F2A3E-4E4B-466B-917B-3158CD825632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6920D-C1BC-4C2C-AEFD-2A2D0E9FB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91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5B33-4C62-4878-AA45-D23B2015BEC5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814A-7CD9-43EE-8A95-DFFD2F0F4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1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5B33-4C62-4878-AA45-D23B2015BEC5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814A-7CD9-43EE-8A95-DFFD2F0F4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9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5B33-4C62-4878-AA45-D23B2015BEC5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814A-7CD9-43EE-8A95-DFFD2F0F4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78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5B33-4C62-4878-AA45-D23B2015BEC5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814A-7CD9-43EE-8A95-DFFD2F0F4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79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5B33-4C62-4878-AA45-D23B2015BEC5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814A-7CD9-43EE-8A95-DFFD2F0F4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5B33-4C62-4878-AA45-D23B2015BEC5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814A-7CD9-43EE-8A95-DFFD2F0F4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26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5B33-4C62-4878-AA45-D23B2015BEC5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814A-7CD9-43EE-8A95-DFFD2F0F4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4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5B33-4C62-4878-AA45-D23B2015BEC5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814A-7CD9-43EE-8A95-DFFD2F0F4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92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5B33-4C62-4878-AA45-D23B2015BEC5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814A-7CD9-43EE-8A95-DFFD2F0F4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8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5B33-4C62-4878-AA45-D23B2015BEC5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814A-7CD9-43EE-8A95-DFFD2F0F4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1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5B33-4C62-4878-AA45-D23B2015BEC5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814A-7CD9-43EE-8A95-DFFD2F0F4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22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45B33-4C62-4878-AA45-D23B2015BEC5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814A-7CD9-43EE-8A95-DFFD2F0F4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2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55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49701-55A4-EF24-DF57-076C2F9CD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457200"/>
            <a:ext cx="12120880" cy="539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3600" b="1" dirty="0">
                <a:latin typeface="Oswald" panose="02000303000000000000" pitchFamily="2" charset="0"/>
                <a:cs typeface="Arial" panose="020B0604020202020204" pitchFamily="34" charset="0"/>
              </a:rPr>
              <a:t>THE NEXT FEW YEARS</a:t>
            </a:r>
          </a:p>
          <a:p>
            <a:pPr marL="0" indent="0">
              <a:buNone/>
            </a:pPr>
            <a:endParaRPr lang="en-GB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Beton </a:t>
            </a:r>
            <a:r>
              <a:rPr lang="en-GB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Bauen</a:t>
            </a:r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elieves the construction industry is responsible for playing a lead role in reserving the present and creating a sustainable future. Beton </a:t>
            </a:r>
            <a:r>
              <a:rPr lang="en-GB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Bauen</a:t>
            </a: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currently undertakes the following:</a:t>
            </a:r>
          </a:p>
          <a:p>
            <a:pPr marL="0" indent="0"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environmental impact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wherever possible, using best practice methods and standards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Achieve and maintain high levels of sustainable working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enhances our reputation and those of our customers and stakeholders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compliance to all regulations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statutory bodies with regards the environment and sustainability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Collaborate within partnerships and supply chains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seek to embed “sustainable thinking” across activities throughout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45C6D8-C69D-A3A3-9573-C3FC9F03C949}"/>
              </a:ext>
            </a:extLst>
          </p:cNvPr>
          <p:cNvCxnSpPr>
            <a:cxnSpLocks/>
          </p:cNvCxnSpPr>
          <p:nvPr/>
        </p:nvCxnSpPr>
        <p:spPr>
          <a:xfrm>
            <a:off x="802640" y="477520"/>
            <a:ext cx="0" cy="447040"/>
          </a:xfrm>
          <a:prstGeom prst="line">
            <a:avLst/>
          </a:prstGeom>
          <a:ln w="63500">
            <a:solidFill>
              <a:srgbClr val="39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75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C8673-7944-604F-1CDD-6A217BC6B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E4C5A-196F-6C9C-3CC9-0C33D34C1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650240"/>
            <a:ext cx="12120880" cy="53238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Maintain continual improvement 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measurement against policy and performance, evaluation, review, training and procedural change where required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 in our employees</a:t>
            </a:r>
            <a:r>
              <a:rPr lang="en-GB" sz="2600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programmes of best-practice employment, offering training opportunities, rewards, and fair contractual arrangements that mutually benefit both employer and employee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Reduce, reuse and recycle</a:t>
            </a:r>
            <a:r>
              <a:rPr lang="en-GB" sz="2600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wherever practicable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 recycled materials</a:t>
            </a:r>
            <a:r>
              <a:rPr lang="en-GB" sz="2600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other materials from sustainable sources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Seek to reduce carbon emissions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water consumption and energy use across our operations and those within supply chains and partnerships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 any adverse impacts</a:t>
            </a:r>
            <a:r>
              <a:rPr lang="en-GB" sz="2600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communities our operations affect, while simultaneously seek to source locally to aid local economies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Engage local communities through education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project liaison, and support them through charitable work, sponsorship and other support initiatives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 our clients' requirements 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meet or exceed their expectations 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1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2E1DD-450B-CE0C-AAF4-F812292AC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55D40-DFCE-14A3-2E6A-CBA58ACFC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457200"/>
            <a:ext cx="12120880" cy="539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3600" b="1" dirty="0">
                <a:latin typeface="Oswald" panose="02000303000000000000" pitchFamily="2" charset="0"/>
                <a:cs typeface="Arial" panose="020B0604020202020204" pitchFamily="34" charset="0"/>
              </a:rPr>
              <a:t>WORKING WITH PARTNERS</a:t>
            </a:r>
          </a:p>
          <a:p>
            <a:pPr marL="0" indent="0">
              <a:buNone/>
            </a:pPr>
            <a:endParaRPr lang="en-GB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Beton </a:t>
            </a:r>
            <a:r>
              <a:rPr lang="en-GB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Bauen’s</a:t>
            </a: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preferred choice for concrete repair is Map</a:t>
            </a:r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 ‘Zero Repair Mortars. </a:t>
            </a: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F4B26E-CA33-AF3F-61F1-000DA6EBAB62}"/>
              </a:ext>
            </a:extLst>
          </p:cNvPr>
          <p:cNvCxnSpPr>
            <a:cxnSpLocks/>
          </p:cNvCxnSpPr>
          <p:nvPr/>
        </p:nvCxnSpPr>
        <p:spPr>
          <a:xfrm>
            <a:off x="802640" y="477520"/>
            <a:ext cx="0" cy="447040"/>
          </a:xfrm>
          <a:prstGeom prst="line">
            <a:avLst/>
          </a:prstGeom>
          <a:ln w="63500">
            <a:solidFill>
              <a:srgbClr val="39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B8589A3-379D-6173-D043-09CA2A679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40" y="2323040"/>
            <a:ext cx="6181568" cy="3264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7AFED1-F8BE-1417-554D-BF742D6D5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3089" y="2323040"/>
            <a:ext cx="4044564" cy="308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3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39F436-AE93-45B9-D87F-8E864C326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FBAD-23A6-252E-6954-0D787B0D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508000"/>
            <a:ext cx="12120880" cy="5394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3600" b="1" dirty="0">
                <a:latin typeface="Oswald" panose="02000303000000000000" pitchFamily="2" charset="0"/>
                <a:cs typeface="Arial" panose="020B0604020202020204" pitchFamily="34" charset="0"/>
              </a:rPr>
              <a:t>THE FUTURE</a:t>
            </a:r>
          </a:p>
          <a:p>
            <a:pPr marL="0" indent="0">
              <a:buNone/>
            </a:pPr>
            <a:endParaRPr lang="en-GB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Beton </a:t>
            </a:r>
            <a:r>
              <a:rPr lang="en-GB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Bauen</a:t>
            </a:r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elieves the construction industry </a:t>
            </a:r>
            <a:r>
              <a:rPr lang="en-GB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 a res</a:t>
            </a: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ponsibility in playing a lead role in creating a sustainable future. In the future Beton </a:t>
            </a:r>
            <a:r>
              <a:rPr lang="en-GB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Bauen</a:t>
            </a: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plans to undertake the following:</a:t>
            </a:r>
          </a:p>
          <a:p>
            <a:pPr marL="0" indent="0">
              <a:lnSpc>
                <a:spcPct val="110000"/>
              </a:lnSpc>
              <a:buNone/>
            </a:pPr>
            <a:endParaRPr lang="en-GB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 in further ‘green’ infrastructure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Beton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Bauen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ncluding light sensors, electric/hybrid vehicles, and solar renewable energy sources.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0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 Life Cycle Analysis </a:t>
            </a:r>
            <a:r>
              <a:rPr lang="en-GB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measure the impact on the use of our products have over the life of a structure and looking </a:t>
            </a:r>
            <a:r>
              <a:rPr lang="en-GB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 at their subsequent recycling potentials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0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Investing in developing product partnerships </a:t>
            </a:r>
            <a:r>
              <a:rPr lang="en-GB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further reduce our product materials carbon footprint, like the one we have with Mapei</a:t>
            </a:r>
            <a:endParaRPr lang="en-GB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kern="0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Investing in our plant</a:t>
            </a:r>
            <a:r>
              <a:rPr lang="en-GB" sz="1800" kern="0" dirty="0">
                <a:solidFill>
                  <a:srgbClr val="39AA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ensure that where possible we use electric tools and plant. Ensure equipment is running as environmentally efficient as it can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124DDC-72EE-08C0-3570-C5E838FF1152}"/>
              </a:ext>
            </a:extLst>
          </p:cNvPr>
          <p:cNvCxnSpPr>
            <a:cxnSpLocks/>
          </p:cNvCxnSpPr>
          <p:nvPr/>
        </p:nvCxnSpPr>
        <p:spPr>
          <a:xfrm>
            <a:off x="802640" y="487680"/>
            <a:ext cx="0" cy="447040"/>
          </a:xfrm>
          <a:prstGeom prst="line">
            <a:avLst/>
          </a:prstGeom>
          <a:ln w="63500">
            <a:solidFill>
              <a:srgbClr val="39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5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382</TotalTime>
  <Words>388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</dc:creator>
  <cp:lastModifiedBy>Info</cp:lastModifiedBy>
  <cp:revision>11</cp:revision>
  <dcterms:created xsi:type="dcterms:W3CDTF">2021-04-08T11:41:34Z</dcterms:created>
  <dcterms:modified xsi:type="dcterms:W3CDTF">2024-02-23T14:44:27Z</dcterms:modified>
</cp:coreProperties>
</file>